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1" r:id="rId7"/>
    <p:sldId id="261" r:id="rId8"/>
    <p:sldId id="262" r:id="rId9"/>
    <p:sldId id="263" r:id="rId10"/>
    <p:sldId id="264" r:id="rId11"/>
    <p:sldId id="265" r:id="rId12"/>
    <p:sldId id="266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630" y="-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4C3E1-29F2-474B-80D9-04A07416A3F8}" type="datetimeFigureOut">
              <a:rPr lang="vi-VN" smtClean="0"/>
              <a:t>30/03/2018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EE63F-669D-42F0-AD28-799B2E842EC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61370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4C3E1-29F2-474B-80D9-04A07416A3F8}" type="datetimeFigureOut">
              <a:rPr lang="vi-VN" smtClean="0"/>
              <a:t>30/03/2018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EE63F-669D-42F0-AD28-799B2E842EC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23097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4C3E1-29F2-474B-80D9-04A07416A3F8}" type="datetimeFigureOut">
              <a:rPr lang="vi-VN" smtClean="0"/>
              <a:t>30/03/2018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EE63F-669D-42F0-AD28-799B2E842EC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21926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4C3E1-29F2-474B-80D9-04A07416A3F8}" type="datetimeFigureOut">
              <a:rPr lang="vi-VN" smtClean="0"/>
              <a:t>30/03/2018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EE63F-669D-42F0-AD28-799B2E842EC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14020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4C3E1-29F2-474B-80D9-04A07416A3F8}" type="datetimeFigureOut">
              <a:rPr lang="vi-VN" smtClean="0"/>
              <a:t>30/03/2018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EE63F-669D-42F0-AD28-799B2E842EC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87170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4C3E1-29F2-474B-80D9-04A07416A3F8}" type="datetimeFigureOut">
              <a:rPr lang="vi-VN" smtClean="0"/>
              <a:t>30/03/2018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EE63F-669D-42F0-AD28-799B2E842EC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44864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4C3E1-29F2-474B-80D9-04A07416A3F8}" type="datetimeFigureOut">
              <a:rPr lang="vi-VN" smtClean="0"/>
              <a:t>30/03/2018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EE63F-669D-42F0-AD28-799B2E842EC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17167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4C3E1-29F2-474B-80D9-04A07416A3F8}" type="datetimeFigureOut">
              <a:rPr lang="vi-VN" smtClean="0"/>
              <a:t>30/03/2018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EE63F-669D-42F0-AD28-799B2E842EC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97203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4C3E1-29F2-474B-80D9-04A07416A3F8}" type="datetimeFigureOut">
              <a:rPr lang="vi-VN" smtClean="0"/>
              <a:t>30/03/2018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EE63F-669D-42F0-AD28-799B2E842EC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40750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4C3E1-29F2-474B-80D9-04A07416A3F8}" type="datetimeFigureOut">
              <a:rPr lang="vi-VN" smtClean="0"/>
              <a:t>30/03/2018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EE63F-669D-42F0-AD28-799B2E842EC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33409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4C3E1-29F2-474B-80D9-04A07416A3F8}" type="datetimeFigureOut">
              <a:rPr lang="vi-VN" smtClean="0"/>
              <a:t>30/03/2018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EE63F-669D-42F0-AD28-799B2E842EC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81103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B4C3E1-29F2-474B-80D9-04A07416A3F8}" type="datetimeFigureOut">
              <a:rPr lang="vi-VN" smtClean="0"/>
              <a:t>30/03/2018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6EE63F-669D-42F0-AD28-799B2E842EC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40066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115616" y="1590880"/>
            <a:ext cx="3549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cũ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vi-VN" sz="32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914400" y="2418806"/>
            <a:ext cx="73152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3000" b="1" i="1" dirty="0">
                <a:solidFill>
                  <a:srgbClr val="FF0000"/>
                </a:solidFill>
                <a:latin typeface="Times New Roman" pitchFamily="18" charset="0"/>
              </a:rPr>
              <a:t>1. </a:t>
            </a:r>
            <a:r>
              <a:rPr lang="en-US" sz="3000" b="1" i="1" dirty="0" err="1">
                <a:solidFill>
                  <a:srgbClr val="FF0000"/>
                </a:solidFill>
                <a:latin typeface="Times New Roman" pitchFamily="18" charset="0"/>
              </a:rPr>
              <a:t>Em</a:t>
            </a:r>
            <a:r>
              <a:rPr lang="en-US" sz="30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latin typeface="Times New Roman" pitchFamily="18" charset="0"/>
              </a:rPr>
              <a:t>hãy</a:t>
            </a:r>
            <a:r>
              <a:rPr lang="en-US" sz="30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latin typeface="Times New Roman" pitchFamily="18" charset="0"/>
              </a:rPr>
              <a:t>nói</a:t>
            </a:r>
            <a:r>
              <a:rPr lang="en-US" sz="30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latin typeface="Times New Roman" pitchFamily="18" charset="0"/>
              </a:rPr>
              <a:t>về</a:t>
            </a:r>
            <a:r>
              <a:rPr lang="en-US" sz="30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latin typeface="Times New Roman" pitchFamily="18" charset="0"/>
              </a:rPr>
              <a:t>nhu</a:t>
            </a:r>
            <a:r>
              <a:rPr lang="en-US" sz="30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latin typeface="Times New Roman" pitchFamily="18" charset="0"/>
              </a:rPr>
              <a:t>cầu</a:t>
            </a:r>
            <a:r>
              <a:rPr lang="en-US" sz="30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latin typeface="Times New Roman" pitchFamily="18" charset="0"/>
              </a:rPr>
              <a:t>nước</a:t>
            </a:r>
            <a:r>
              <a:rPr lang="en-US" sz="30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latin typeface="Times New Roman" pitchFamily="18" charset="0"/>
              </a:rPr>
              <a:t>của</a:t>
            </a:r>
            <a:r>
              <a:rPr lang="en-US" sz="30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latin typeface="Times New Roman" pitchFamily="18" charset="0"/>
              </a:rPr>
              <a:t>các</a:t>
            </a:r>
            <a:r>
              <a:rPr lang="en-US" sz="30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latin typeface="Times New Roman" pitchFamily="18" charset="0"/>
              </a:rPr>
              <a:t>loài</a:t>
            </a:r>
            <a:r>
              <a:rPr lang="en-US" sz="30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latin typeface="Times New Roman" pitchFamily="18" charset="0"/>
              </a:rPr>
              <a:t>thực</a:t>
            </a:r>
            <a:r>
              <a:rPr lang="en-US" sz="30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latin typeface="Times New Roman" pitchFamily="18" charset="0"/>
              </a:rPr>
              <a:t>vật</a:t>
            </a:r>
            <a:r>
              <a:rPr lang="en-US" sz="3000" b="1" i="1" dirty="0">
                <a:solidFill>
                  <a:srgbClr val="FF0000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647700" y="2403231"/>
            <a:ext cx="78486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3000" b="1" i="1" dirty="0" smtClean="0">
                <a:solidFill>
                  <a:srgbClr val="FF0000"/>
                </a:solidFill>
                <a:latin typeface="Times New Roman" pitchFamily="18" charset="0"/>
              </a:rPr>
              <a:t>2. </a:t>
            </a:r>
            <a:r>
              <a:rPr lang="en-US" sz="3000" b="1" i="1" dirty="0" err="1">
                <a:solidFill>
                  <a:srgbClr val="FF0000"/>
                </a:solidFill>
                <a:latin typeface="Times New Roman" pitchFamily="18" charset="0"/>
              </a:rPr>
              <a:t>Nêu</a:t>
            </a:r>
            <a:r>
              <a:rPr lang="en-US" sz="30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latin typeface="Times New Roman" pitchFamily="18" charset="0"/>
              </a:rPr>
              <a:t>ví</a:t>
            </a:r>
            <a:r>
              <a:rPr lang="en-US" sz="30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latin typeface="Times New Roman" pitchFamily="18" charset="0"/>
              </a:rPr>
              <a:t>dụ</a:t>
            </a:r>
            <a:r>
              <a:rPr lang="en-US" sz="30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latin typeface="Times New Roman" pitchFamily="18" charset="0"/>
              </a:rPr>
              <a:t>chứng</a:t>
            </a:r>
            <a:r>
              <a:rPr lang="en-US" sz="30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latin typeface="Times New Roman" pitchFamily="18" charset="0"/>
              </a:rPr>
              <a:t>tỏ</a:t>
            </a:r>
            <a:r>
              <a:rPr lang="en-US" sz="30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latin typeface="Times New Roman" pitchFamily="18" charset="0"/>
              </a:rPr>
              <a:t>cùng</a:t>
            </a:r>
            <a:r>
              <a:rPr lang="en-US" sz="30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latin typeface="Times New Roman" pitchFamily="18" charset="0"/>
              </a:rPr>
              <a:t>một</a:t>
            </a:r>
            <a:r>
              <a:rPr lang="en-US" sz="30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latin typeface="Times New Roman" pitchFamily="18" charset="0"/>
              </a:rPr>
              <a:t>loài</a:t>
            </a:r>
            <a:r>
              <a:rPr lang="en-US" sz="30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latin typeface="Times New Roman" pitchFamily="18" charset="0"/>
              </a:rPr>
              <a:t>cây</a:t>
            </a:r>
            <a:r>
              <a:rPr lang="en-US" sz="30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latin typeface="Times New Roman" pitchFamily="18" charset="0"/>
              </a:rPr>
              <a:t>trong</a:t>
            </a:r>
            <a:r>
              <a:rPr lang="en-US" sz="30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latin typeface="Times New Roman" pitchFamily="18" charset="0"/>
              </a:rPr>
              <a:t>những</a:t>
            </a:r>
            <a:r>
              <a:rPr lang="en-US" sz="30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latin typeface="Times New Roman" pitchFamily="18" charset="0"/>
              </a:rPr>
              <a:t>giai</a:t>
            </a:r>
            <a:r>
              <a:rPr lang="en-US" sz="30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latin typeface="Times New Roman" pitchFamily="18" charset="0"/>
              </a:rPr>
              <a:t>đoạn</a:t>
            </a:r>
            <a:r>
              <a:rPr lang="en-US" sz="30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latin typeface="Times New Roman" pitchFamily="18" charset="0"/>
              </a:rPr>
              <a:t>phát</a:t>
            </a:r>
            <a:r>
              <a:rPr lang="en-US" sz="30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latin typeface="Times New Roman" pitchFamily="18" charset="0"/>
              </a:rPr>
              <a:t>triển</a:t>
            </a:r>
            <a:r>
              <a:rPr lang="en-US" sz="30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latin typeface="Times New Roman" pitchFamily="18" charset="0"/>
              </a:rPr>
              <a:t>khác</a:t>
            </a:r>
            <a:r>
              <a:rPr lang="en-US" sz="30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latin typeface="Times New Roman" pitchFamily="18" charset="0"/>
              </a:rPr>
              <a:t>nhau</a:t>
            </a:r>
            <a:r>
              <a:rPr lang="en-US" sz="30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latin typeface="Times New Roman" pitchFamily="18" charset="0"/>
              </a:rPr>
              <a:t>có</a:t>
            </a:r>
            <a:r>
              <a:rPr lang="en-US" sz="30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latin typeface="Times New Roman" pitchFamily="18" charset="0"/>
              </a:rPr>
              <a:t>nhu</a:t>
            </a:r>
            <a:r>
              <a:rPr lang="en-US" sz="30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latin typeface="Times New Roman" pitchFamily="18" charset="0"/>
              </a:rPr>
              <a:t>cầu</a:t>
            </a:r>
            <a:r>
              <a:rPr lang="en-US" sz="30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latin typeface="Times New Roman" pitchFamily="18" charset="0"/>
              </a:rPr>
              <a:t>về</a:t>
            </a:r>
            <a:r>
              <a:rPr lang="en-US" sz="30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latin typeface="Times New Roman" pitchFamily="18" charset="0"/>
              </a:rPr>
              <a:t>nước</a:t>
            </a:r>
            <a:r>
              <a:rPr lang="en-US" sz="30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latin typeface="Times New Roman" pitchFamily="18" charset="0"/>
              </a:rPr>
              <a:t>khác</a:t>
            </a:r>
            <a:r>
              <a:rPr lang="en-US" sz="30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latin typeface="Times New Roman" pitchFamily="18" charset="0"/>
              </a:rPr>
              <a:t>nhau</a:t>
            </a:r>
            <a:r>
              <a:rPr lang="en-US" sz="3000" b="1" i="1" dirty="0">
                <a:solidFill>
                  <a:srgbClr val="FF0000"/>
                </a:solidFill>
                <a:latin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25039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1241425" y="115888"/>
            <a:ext cx="74676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2015</a:t>
            </a:r>
            <a:endParaRPr lang="vi-VN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191000" y="771525"/>
            <a:ext cx="1524000" cy="0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003117" y="824790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vi-VN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70869" y="1315542"/>
            <a:ext cx="64087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Nhu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khoáng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endParaRPr lang="vi-VN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Group 7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2081592"/>
              </p:ext>
            </p:extLst>
          </p:nvPr>
        </p:nvGraphicFramePr>
        <p:xfrm>
          <a:off x="107504" y="203609"/>
          <a:ext cx="8928991" cy="6101457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2115784"/>
                <a:gridCol w="2271069"/>
                <a:gridCol w="2271069"/>
                <a:gridCol w="2271069"/>
              </a:tblGrid>
              <a:tr h="610166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Tên</a:t>
                      </a: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cây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8" marB="45718" anchor="ctr" horzOverflow="overflow"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Tên</a:t>
                      </a: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các</a:t>
                      </a: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chất</a:t>
                      </a: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khoáng</a:t>
                      </a: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cây</a:t>
                      </a: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cần</a:t>
                      </a: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nhiều</a:t>
                      </a: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hơn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8" marB="45718" horzOverflow="overflow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1184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Ni-</a:t>
                      </a: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tơ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8" marB="4571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</a:t>
                      </a: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Ka</a:t>
                      </a: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-li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8" marB="4571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</a:t>
                      </a: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Phốt</a:t>
                      </a: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-pho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8" marB="45718" horzOverflow="overflow"/>
                </a:tc>
              </a:tr>
              <a:tr h="6101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Lúa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8" marB="4571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8" marB="4571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8" marB="45718" horzOverflow="overflow"/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 marT="45718" marB="45718" horzOverflow="overflow"/>
                </a:tc>
              </a:tr>
              <a:tr h="5816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Ngô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8" marB="45718" horzOverflow="overflow"/>
                </a:tc>
                <a:tc>
                  <a:txBody>
                    <a:bodyPr/>
                    <a:lstStyle/>
                    <a:p>
                      <a:pPr algn="ctr"/>
                      <a:endParaRPr lang="vi-VN" dirty="0"/>
                    </a:p>
                  </a:txBody>
                  <a:tcPr marT="45718" marB="4571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8" marB="45718" horzOverflow="overflow"/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 marT="45718" marB="45718" horzOverflow="overflow"/>
                </a:tc>
              </a:tr>
              <a:tr h="6101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Cà chua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8" marB="45718" horzOverflow="overflow"/>
                </a:tc>
                <a:tc>
                  <a:txBody>
                    <a:bodyPr/>
                    <a:lstStyle/>
                    <a:p>
                      <a:pPr algn="ctr"/>
                      <a:endParaRPr lang="vi-VN" dirty="0"/>
                    </a:p>
                  </a:txBody>
                  <a:tcPr marT="45718" marB="4571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8" marB="45718" horzOverflow="overflow"/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 marT="45718" marB="45718" horzOverflow="overflow"/>
                </a:tc>
              </a:tr>
              <a:tr h="6334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Rau </a:t>
                      </a: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muống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8" marB="45718" horzOverflow="overflow"/>
                </a:tc>
                <a:tc>
                  <a:txBody>
                    <a:bodyPr/>
                    <a:lstStyle/>
                    <a:p>
                      <a:pPr algn="ctr"/>
                      <a:endParaRPr lang="vi-VN" dirty="0"/>
                    </a:p>
                  </a:txBody>
                  <a:tcPr marT="45718" marB="4571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8" marB="4571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8" marB="45718" horzOverflow="overflow"/>
                </a:tc>
              </a:tr>
              <a:tr h="6118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Đay, gai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8" marB="45718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 </a:t>
                      </a:r>
                      <a:endParaRPr lang="vi-VN" dirty="0"/>
                    </a:p>
                  </a:txBody>
                  <a:tcPr marT="45718" marB="4571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8" marB="4571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8" marB="45718" horzOverflow="overflow"/>
                </a:tc>
              </a:tr>
              <a:tr h="6101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Khoai lang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8" marB="4571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8" marB="45718" horzOverflow="overflow"/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 marT="45718" marB="4571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8" marB="45718" horzOverflow="overflow"/>
                </a:tc>
              </a:tr>
              <a:tr h="6118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Cải củ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8" marB="4571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8" marB="45718" horzOverflow="overflow"/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 marT="45718" marB="4571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8" marB="45718" horzOverflow="overflow"/>
                </a:tc>
              </a:tr>
              <a:tr h="6101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Cà</a:t>
                      </a: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rốt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8" marB="4571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8" marB="45718" horzOverflow="overflow"/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 marT="45718" marB="4571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8" marB="45718" horzOverflow="overflow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131840" y="1412776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603517" y="1417193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131840" y="2088396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603517" y="2060962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103767" y="2611616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603517" y="2629448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371269" y="5733256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371269" y="5085184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343196" y="4489956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103767" y="3284984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103767" y="3833145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457693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68"/>
          <p:cNvSpPr txBox="1">
            <a:spLocks noChangeArrowheads="1"/>
          </p:cNvSpPr>
          <p:nvPr/>
        </p:nvSpPr>
        <p:spPr bwMode="auto">
          <a:xfrm>
            <a:off x="1685730" y="1700808"/>
            <a:ext cx="7151807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Qua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nhu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khoáng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670071" y="3278458"/>
            <a:ext cx="716746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nhu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khoáng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57693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1" descr="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37" y="980728"/>
            <a:ext cx="8902551" cy="4841051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7693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Group 283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432677142"/>
              </p:ext>
            </p:extLst>
          </p:nvPr>
        </p:nvGraphicFramePr>
        <p:xfrm>
          <a:off x="457200" y="1196752"/>
          <a:ext cx="8251824" cy="3163889"/>
        </p:xfrm>
        <a:graphic>
          <a:graphicData uri="http://schemas.openxmlformats.org/drawingml/2006/table">
            <a:tbl>
              <a:tblPr/>
              <a:tblGrid>
                <a:gridCol w="3168111"/>
                <a:gridCol w="1620894"/>
                <a:gridCol w="1694571"/>
                <a:gridCol w="1768248"/>
              </a:tblGrid>
              <a:tr h="51593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Các</a:t>
                      </a: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giai</a:t>
                      </a: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đoạn</a:t>
                      </a: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cần</a:t>
                      </a: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cung</a:t>
                      </a: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cấp</a:t>
                      </a: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chất</a:t>
                      </a: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khoáng</a:t>
                      </a:r>
                      <a:endParaRPr kumimoji="0" lang="en-US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Tên</a:t>
                      </a: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chất</a:t>
                      </a: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khoáng</a:t>
                      </a: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cây</a:t>
                      </a: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b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</a:br>
                      <a:r>
                        <a:rPr kumimoji="0" lang="en-US" sz="2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cần</a:t>
                      </a: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nhiều</a:t>
                      </a: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hơn</a:t>
                      </a:r>
                      <a:endParaRPr kumimoji="0" lang="en-US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</a:tr>
              <a:tr h="141288">
                <a:tc v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Ni- </a:t>
                      </a:r>
                      <a:r>
                        <a:rPr kumimoji="0" lang="en-US" sz="2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tơ</a:t>
                      </a:r>
                      <a:endParaRPr kumimoji="0" lang="en-US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Phốt- pho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Ka -li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8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Lúa</a:t>
                      </a: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còn</a:t>
                      </a: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nhỏ</a:t>
                      </a:r>
                      <a:endParaRPr kumimoji="0" lang="en-US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  <a:endParaRPr kumimoji="0" lang="vi-VN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  <a:endParaRPr kumimoji="0" lang="vi-VN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5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Lúa</a:t>
                      </a: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đẻ</a:t>
                      </a: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nhánh</a:t>
                      </a:r>
                      <a:endParaRPr kumimoji="0" lang="en-US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  <a:endParaRPr kumimoji="0" lang="vi-VN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  <a:endParaRPr kumimoji="0" lang="vi-VN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  <a:endParaRPr kumimoji="0" lang="vi-VN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8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Lúa</a:t>
                      </a: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làm</a:t>
                      </a: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đòng</a:t>
                      </a:r>
                      <a:endParaRPr kumimoji="0" lang="en-US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  <a:endParaRPr kumimoji="0" lang="vi-VN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Text Box 275"/>
          <p:cNvSpPr txBox="1">
            <a:spLocks noChangeArrowheads="1"/>
          </p:cNvSpPr>
          <p:nvPr/>
        </p:nvSpPr>
        <p:spPr bwMode="auto">
          <a:xfrm>
            <a:off x="152400" y="4473352"/>
            <a:ext cx="89916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</a:rPr>
              <a:t> Qua </a:t>
            </a:r>
            <a:r>
              <a:rPr lang="en-US" sz="2800" b="1" dirty="0" err="1">
                <a:latin typeface="Times New Roman" pitchFamily="18" charset="0"/>
              </a:rPr>
              <a:t>bảng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trên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em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có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nhận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xét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gì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về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nhu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cầu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chất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khoáng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cây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lúa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trong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những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giai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đoạn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phát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triển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khác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nhau</a:t>
            </a:r>
            <a:r>
              <a:rPr lang="en-US" sz="2800" b="1" dirty="0">
                <a:latin typeface="Times New Roman" pitchFamily="18" charset="0"/>
              </a:rPr>
              <a:t>?</a:t>
            </a:r>
            <a:endParaRPr lang="en-US" sz="2800" b="1" u="sng" dirty="0">
              <a:latin typeface="Times New Roman" pitchFamily="18" charset="0"/>
            </a:endParaRPr>
          </a:p>
        </p:txBody>
      </p:sp>
      <p:sp>
        <p:nvSpPr>
          <p:cNvPr id="10" name="Text Box 276"/>
          <p:cNvSpPr txBox="1">
            <a:spLocks noChangeArrowheads="1"/>
          </p:cNvSpPr>
          <p:nvPr/>
        </p:nvSpPr>
        <p:spPr bwMode="auto">
          <a:xfrm>
            <a:off x="251520" y="4554323"/>
            <a:ext cx="8784976" cy="113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Cùng</a:t>
            </a:r>
            <a:r>
              <a:rPr lang="en-US" sz="32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một</a:t>
            </a:r>
            <a:r>
              <a:rPr lang="en-US" sz="32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cây</a:t>
            </a:r>
            <a:r>
              <a:rPr lang="en-US" sz="32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ở </a:t>
            </a:r>
            <a:r>
              <a:rPr lang="en-US" sz="3200" b="1" i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những</a:t>
            </a:r>
            <a:r>
              <a:rPr lang="en-US" sz="32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giai</a:t>
            </a:r>
            <a:r>
              <a:rPr lang="en-US" sz="32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đoạn</a:t>
            </a:r>
            <a:r>
              <a:rPr lang="en-US" sz="32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phát</a:t>
            </a:r>
            <a:r>
              <a:rPr lang="en-US" sz="32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triển</a:t>
            </a:r>
            <a:r>
              <a:rPr lang="en-US" sz="32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khác</a:t>
            </a:r>
            <a:r>
              <a:rPr lang="en-US" sz="32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nhau</a:t>
            </a:r>
            <a:r>
              <a:rPr lang="en-US" sz="32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, </a:t>
            </a:r>
            <a:r>
              <a:rPr lang="en-US" sz="3200" b="1" i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cây</a:t>
            </a:r>
            <a:r>
              <a:rPr lang="en-US" sz="32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có</a:t>
            </a:r>
            <a:r>
              <a:rPr lang="en-US" sz="32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nhu</a:t>
            </a:r>
            <a:r>
              <a:rPr lang="en-US" sz="32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cầu</a:t>
            </a:r>
            <a:r>
              <a:rPr lang="en-US" sz="32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về</a:t>
            </a:r>
            <a:r>
              <a:rPr lang="en-US" sz="32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chất</a:t>
            </a:r>
            <a:r>
              <a:rPr lang="en-US" sz="32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khoáng</a:t>
            </a:r>
            <a:r>
              <a:rPr lang="en-US" sz="32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khác</a:t>
            </a:r>
            <a:r>
              <a:rPr lang="en-US" sz="32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nhau</a:t>
            </a:r>
            <a:r>
              <a:rPr lang="en-US" sz="32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.</a:t>
            </a:r>
            <a:endParaRPr lang="en-US" sz="3200" b="1" i="1" u="sng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7693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285"/>
          <p:cNvSpPr txBox="1">
            <a:spLocks noChangeArrowheads="1"/>
          </p:cNvSpPr>
          <p:nvPr/>
        </p:nvSpPr>
        <p:spPr bwMode="auto">
          <a:xfrm>
            <a:off x="800687" y="1556792"/>
            <a:ext cx="7351997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err="1" smtClean="0">
                <a:latin typeface="Times New Roman" pitchFamily="18" charset="0"/>
              </a:rPr>
              <a:t>Đối</a:t>
            </a:r>
            <a:r>
              <a:rPr lang="en-US" sz="3200" b="1" dirty="0" smtClean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với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cây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cho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quả</a:t>
            </a:r>
            <a:r>
              <a:rPr lang="en-US" sz="3200" b="1" dirty="0">
                <a:latin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</a:rPr>
              <a:t>người</a:t>
            </a:r>
            <a:r>
              <a:rPr lang="en-US" sz="3200" b="1" dirty="0">
                <a:latin typeface="Times New Roman" pitchFamily="18" charset="0"/>
              </a:rPr>
              <a:t> ta </a:t>
            </a:r>
            <a:r>
              <a:rPr lang="en-US" sz="3200" b="1" dirty="0" err="1">
                <a:latin typeface="Times New Roman" pitchFamily="18" charset="0"/>
              </a:rPr>
              <a:t>thường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bón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phân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vào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những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giai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đoạn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nào</a:t>
            </a:r>
            <a:r>
              <a:rPr lang="en-US" sz="3200" b="1" dirty="0">
                <a:latin typeface="Times New Roman" pitchFamily="18" charset="0"/>
              </a:rPr>
              <a:t>?</a:t>
            </a:r>
            <a:endParaRPr lang="en-US" sz="3200" b="1" u="sng" dirty="0">
              <a:latin typeface="Times New Roman" pitchFamily="18" charset="0"/>
            </a:endParaRPr>
          </a:p>
        </p:txBody>
      </p:sp>
      <p:sp>
        <p:nvSpPr>
          <p:cNvPr id="9" name="Text Box 286"/>
          <p:cNvSpPr txBox="1">
            <a:spLocks noChangeArrowheads="1"/>
          </p:cNvSpPr>
          <p:nvPr/>
        </p:nvSpPr>
        <p:spPr bwMode="auto">
          <a:xfrm>
            <a:off x="683568" y="2639892"/>
            <a:ext cx="8229600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</a:rPr>
              <a:t>Đối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</a:rPr>
              <a:t>với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</a:rPr>
              <a:t>cây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</a:rPr>
              <a:t>cho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</a:rPr>
              <a:t>quả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</a:rPr>
              <a:t>người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 ta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</a:rPr>
              <a:t>thường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</a:rPr>
              <a:t>bón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</a:rPr>
              <a:t>phân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</a:rPr>
              <a:t>vào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</a:rPr>
              <a:t>lúc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</a:rPr>
              <a:t>cây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</a:rPr>
              <a:t>đâm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</a:rPr>
              <a:t>cành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</a:rPr>
              <a:t>đẻ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</a:rPr>
              <a:t>nhánh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</a:rPr>
              <a:t>sắp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</a:rPr>
              <a:t>ra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</a:rPr>
              <a:t>hoa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</a:rPr>
              <a:t>vì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 ở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</a:rPr>
              <a:t>những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</a:rPr>
              <a:t>giai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</a:rPr>
              <a:t>đoạn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</a:rPr>
              <a:t>đó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</a:rPr>
              <a:t>cây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</a:rPr>
              <a:t>cần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</a:rPr>
              <a:t>nhiều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</a:rPr>
              <a:t>chất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</a:rPr>
              <a:t>khoáng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.</a:t>
            </a:r>
            <a:endParaRPr lang="en-US" sz="3200" b="1" u="sng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50357" y="1689526"/>
            <a:ext cx="648128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200" b="1" dirty="0">
                <a:latin typeface="Times New Roman" pitchFamily="18" charset="0"/>
                <a:cs typeface="Times New Roman" pitchFamily="18" charset="0"/>
              </a:rPr>
              <a:t>Trong trồng trọt  để thu hoạch cao ta cần phải làm gì?</a:t>
            </a:r>
            <a:endParaRPr lang="vi-VN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05529" y="2985670"/>
            <a:ext cx="579517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Bón đủ phân, đúng lúc, đúng cách</a:t>
            </a:r>
            <a:endParaRPr lang="vi-VN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7693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  <p:bldP spid="9" grpId="1"/>
      <p:bldP spid="3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467544" y="1750400"/>
            <a:ext cx="8496944" cy="4185761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</a:rPr>
              <a:t>Các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</a:rPr>
              <a:t>loài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</a:rPr>
              <a:t>cây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</a:rPr>
              <a:t>khác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</a:rPr>
              <a:t>nhau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</a:rPr>
              <a:t>cần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</a:rPr>
              <a:t>các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</a:rPr>
              <a:t>loại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</a:rPr>
              <a:t>chất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</a:rPr>
              <a:t>khoáng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</a:rPr>
              <a:t>với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</a:rPr>
              <a:t>liều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</a:rPr>
              <a:t>lượng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</a:rPr>
              <a:t>khác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</a:rPr>
              <a:t>nhau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</a:rPr>
              <a:t>.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</a:rPr>
              <a:t>Ví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</a:rPr>
              <a:t>dụ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</a:rPr>
              <a:t> :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</a:rPr>
              <a:t>Lúa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</a:rPr>
              <a:t>ngô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</a:rPr>
              <a:t>cà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</a:rPr>
              <a:t>chua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</a:rPr>
              <a:t>,…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</a:rPr>
              <a:t>cần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</a:rPr>
              <a:t>nhiều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</a:rPr>
              <a:t>ni-tơ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</a:rPr>
              <a:t> (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</a:rPr>
              <a:t>trong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</a:rPr>
              <a:t>phân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</a:rPr>
              <a:t>đạm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</a:rPr>
              <a:t>)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</a:rPr>
              <a:t>phốt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</a:rPr>
              <a:t> pho (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</a:rPr>
              <a:t>trong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</a:rPr>
              <a:t>phân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</a:rPr>
              <a:t>lân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</a:rPr>
              <a:t>);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</a:rPr>
              <a:t>cà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</a:rPr>
              <a:t>rốt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</a:rPr>
              <a:t>khoai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</a:rPr>
              <a:t>lang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</a:rPr>
              <a:t>cải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</a:rPr>
              <a:t>củ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</a:rPr>
              <a:t>cần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</a:rPr>
              <a:t>nhiều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</a:rPr>
              <a:t>ka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</a:rPr>
              <a:t>-li;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</a:rPr>
              <a:t>các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</a:rPr>
              <a:t>loại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</a:rPr>
              <a:t>rau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</a:rPr>
              <a:t>cây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</a:rPr>
              <a:t>lấy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</a:rPr>
              <a:t>sợi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</a:rPr>
              <a:t>như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</a:rPr>
              <a:t>đay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</a:rPr>
              <a:t>gai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</a:rPr>
              <a:t>,..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</a:rPr>
              <a:t>cần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</a:rPr>
              <a:t>nhiều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</a:rPr>
              <a:t>ni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</a:rPr>
              <a:t>tơ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</a:rPr>
              <a:t/>
            </a:r>
            <a:br>
              <a:rPr lang="en-US" sz="2800" dirty="0">
                <a:solidFill>
                  <a:srgbClr val="002060"/>
                </a:solidFill>
                <a:latin typeface="Times New Roman" pitchFamily="18" charset="0"/>
              </a:rPr>
            </a:b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</a:rPr>
              <a:t>Cùng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</a:rPr>
              <a:t>một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</a:rPr>
              <a:t>cây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</a:rPr>
              <a:t> ở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</a:rPr>
              <a:t>những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</a:rPr>
              <a:t>giai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</a:rPr>
              <a:t>đoạn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</a:rPr>
              <a:t>phát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</a:rPr>
              <a:t>triển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</a:rPr>
              <a:t>khác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</a:rPr>
              <a:t>nhau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</a:rPr>
              <a:t>nhu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</a:rPr>
              <a:t>cầu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</a:rPr>
              <a:t>về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</a:rPr>
              <a:t>chất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</a:rPr>
              <a:t>khoáng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</a:rPr>
              <a:t>cũng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</a:rPr>
              <a:t>khác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</a:rPr>
              <a:t>nhau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</a:rPr>
              <a:t>.</a:t>
            </a:r>
          </a:p>
          <a:p>
            <a:pPr eaLnBrk="1" hangingPunct="1">
              <a:spcBef>
                <a:spcPct val="50000"/>
              </a:spcBef>
            </a:pP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</a:rPr>
              <a:t>Trong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</a:rPr>
              <a:t>trồng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</a:rPr>
              <a:t>trọt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</a:rPr>
              <a:t>nếu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</a:rPr>
              <a:t>biết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</a:rPr>
              <a:t>bón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</a:rPr>
              <a:t>phân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</a:rPr>
              <a:t>đúng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</a:rPr>
              <a:t>lúc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</a:rPr>
              <a:t>đúng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</a:rPr>
              <a:t>cách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</a:rPr>
              <a:t>sẽ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</a:rPr>
              <a:t>cho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</a:rPr>
              <a:t>thu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</a:rPr>
              <a:t>hoạch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</a:rPr>
              <a:t>cao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</a:rPr>
              <a:t>.</a:t>
            </a:r>
            <a:endParaRPr lang="en-US" sz="2800" u="sng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1560" y="1052736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endParaRPr lang="vi-VN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1402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74" y="1484784"/>
            <a:ext cx="4485334" cy="352839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484783"/>
            <a:ext cx="4032448" cy="352839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347864" y="5373216"/>
            <a:ext cx="34563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Bón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endParaRPr lang="vi-VN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3675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1043608" y="2780928"/>
            <a:ext cx="7706958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</a:rPr>
              <a:t>1/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</a:rPr>
              <a:t>Trong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</a:rPr>
              <a:t>đất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</a:rPr>
              <a:t>có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</a:rPr>
              <a:t> 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</a:rPr>
              <a:t>các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</a:rPr>
              <a:t>yếu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</a:rPr>
              <a:t>tố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</a:rPr>
              <a:t>nào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</a:rPr>
              <a:t>cần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</a:rPr>
              <a:t>cho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</a:rPr>
              <a:t>sự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</a:rPr>
              <a:t>sống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</a:rPr>
              <a:t>và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</a:rPr>
              <a:t>phát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</a:rPr>
              <a:t>triển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</a:rPr>
              <a:t>của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</a:rPr>
              <a:t>cây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</a:rPr>
              <a:t>?</a:t>
            </a: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1057522" y="2780928"/>
            <a:ext cx="7714922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</a:rPr>
              <a:t>2/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</a:rPr>
              <a:t>Khi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</a:rPr>
              <a:t>trồng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</a:rPr>
              <a:t>cây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</a:rPr>
              <a:t>người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</a:rPr>
              <a:t> ta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</a:rPr>
              <a:t>có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</a:rPr>
              <a:t>phải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</a:rPr>
              <a:t>bón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</a:rPr>
              <a:t>thêm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</a:rPr>
              <a:t>phân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</a:rPr>
              <a:t>cho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</a:rPr>
              <a:t>cây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</a:rPr>
              <a:t>trồng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</a:rPr>
              <a:t>không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</a:rPr>
              <a:t>?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</a:rPr>
              <a:t>Làm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</a:rPr>
              <a:t>như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</a:rPr>
              <a:t>vậy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</a:rPr>
              <a:t>nhằm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</a:rPr>
              <a:t>mục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</a:rPr>
              <a:t>đích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</a:rPr>
              <a:t>gì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</a:rPr>
              <a:t>?</a:t>
            </a:r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1080691" y="2924944"/>
            <a:ext cx="7744618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</a:rPr>
              <a:t>3/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</a:rPr>
              <a:t>Em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</a:rPr>
              <a:t>biết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</a:rPr>
              <a:t>những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</a:rPr>
              <a:t>loại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</a:rPr>
              <a:t>phân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</a:rPr>
              <a:t>nào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</a:rPr>
              <a:t> 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</a:rPr>
              <a:t>thường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</a:rPr>
              <a:t>dùng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</a:rPr>
              <a:t>để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</a:rPr>
              <a:t>bón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</a:rPr>
              <a:t>cho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</a:rPr>
              <a:t>cây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812756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8" grpId="1"/>
      <p:bldP spid="9" grpId="0"/>
      <p:bldP spid="9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>
            <a:grpSpLocks/>
          </p:cNvGrpSpPr>
          <p:nvPr/>
        </p:nvGrpSpPr>
        <p:grpSpPr bwMode="auto">
          <a:xfrm>
            <a:off x="1242276" y="1209328"/>
            <a:ext cx="6519528" cy="3961398"/>
            <a:chOff x="384" y="1296"/>
            <a:chExt cx="1968" cy="1296"/>
          </a:xfrm>
        </p:grpSpPr>
        <p:pic>
          <p:nvPicPr>
            <p:cNvPr id="23" name="Picture 11" descr="2072016374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255" r="27235" b="44444"/>
            <a:stretch>
              <a:fillRect/>
            </a:stretch>
          </p:blipFill>
          <p:spPr bwMode="auto">
            <a:xfrm>
              <a:off x="384" y="1296"/>
              <a:ext cx="960" cy="12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18" descr="2072016374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631" t="53622" r="19341"/>
            <a:stretch>
              <a:fillRect/>
            </a:stretch>
          </p:blipFill>
          <p:spPr bwMode="auto">
            <a:xfrm>
              <a:off x="1392" y="1344"/>
              <a:ext cx="960" cy="12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5" name="Group 20"/>
          <p:cNvGrpSpPr>
            <a:grpSpLocks/>
          </p:cNvGrpSpPr>
          <p:nvPr/>
        </p:nvGrpSpPr>
        <p:grpSpPr bwMode="auto">
          <a:xfrm>
            <a:off x="1115616" y="1196752"/>
            <a:ext cx="6912768" cy="4044607"/>
            <a:chOff x="2784" y="1392"/>
            <a:chExt cx="2112" cy="1296"/>
          </a:xfrm>
        </p:grpSpPr>
        <p:pic>
          <p:nvPicPr>
            <p:cNvPr id="26" name="Picture 13" descr="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0" y="1392"/>
              <a:ext cx="1056" cy="1296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19" descr="phân lân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1392"/>
              <a:ext cx="1062" cy="12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8" name="TextBox 27"/>
          <p:cNvSpPr txBox="1"/>
          <p:nvPr/>
        </p:nvSpPr>
        <p:spPr>
          <a:xfrm>
            <a:off x="3117956" y="5180576"/>
            <a:ext cx="25970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đạm</a:t>
            </a:r>
            <a:endParaRPr lang="vi-VN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635896" y="5180576"/>
            <a:ext cx="26714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lân</a:t>
            </a:r>
            <a:endParaRPr lang="vi-VN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0150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8" grpId="1"/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23"/>
          <p:cNvGrpSpPr>
            <a:grpSpLocks/>
          </p:cNvGrpSpPr>
          <p:nvPr/>
        </p:nvGrpSpPr>
        <p:grpSpPr bwMode="auto">
          <a:xfrm>
            <a:off x="1241426" y="1124744"/>
            <a:ext cx="6938155" cy="4243733"/>
            <a:chOff x="3072" y="3072"/>
            <a:chExt cx="2265" cy="1104"/>
          </a:xfrm>
        </p:grpSpPr>
        <p:pic>
          <p:nvPicPr>
            <p:cNvPr id="9" name="Picture 12" descr="npk_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838" r="4221"/>
            <a:stretch>
              <a:fillRect/>
            </a:stretch>
          </p:blipFill>
          <p:spPr bwMode="auto">
            <a:xfrm>
              <a:off x="3072" y="3072"/>
              <a:ext cx="1392" cy="1104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14" descr="NPK_20_10_10_BLANDED_FERTILIZE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550" t="15755" b="15495"/>
            <a:stretch>
              <a:fillRect/>
            </a:stretch>
          </p:blipFill>
          <p:spPr bwMode="auto">
            <a:xfrm>
              <a:off x="4464" y="3072"/>
              <a:ext cx="873" cy="1104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" name="Group 22"/>
          <p:cNvGrpSpPr>
            <a:grpSpLocks/>
          </p:cNvGrpSpPr>
          <p:nvPr/>
        </p:nvGrpSpPr>
        <p:grpSpPr bwMode="auto">
          <a:xfrm>
            <a:off x="1257612" y="1236614"/>
            <a:ext cx="6938155" cy="4192979"/>
            <a:chOff x="576" y="3024"/>
            <a:chExt cx="1960" cy="1155"/>
          </a:xfrm>
        </p:grpSpPr>
        <p:pic>
          <p:nvPicPr>
            <p:cNvPr id="12" name="Picture 16" descr="phan%20bon%20kali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485"/>
            <a:stretch>
              <a:fillRect/>
            </a:stretch>
          </p:blipFill>
          <p:spPr bwMode="auto">
            <a:xfrm>
              <a:off x="576" y="3024"/>
              <a:ext cx="1113" cy="11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17" descr="ka-li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7162"/>
            <a:stretch>
              <a:fillRect/>
            </a:stretch>
          </p:blipFill>
          <p:spPr bwMode="auto">
            <a:xfrm>
              <a:off x="1584" y="3072"/>
              <a:ext cx="952" cy="10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TextBox 2"/>
          <p:cNvSpPr txBox="1"/>
          <p:nvPr/>
        </p:nvSpPr>
        <p:spPr>
          <a:xfrm>
            <a:off x="3604229" y="5403104"/>
            <a:ext cx="2592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N-P-K</a:t>
            </a:r>
            <a:endParaRPr lang="vi-VN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40359" y="5449032"/>
            <a:ext cx="3358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Ka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li</a:t>
            </a:r>
            <a:endParaRPr lang="vi-VN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7693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Nhu cau chat khoang cua thuc va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24452"/>
            <a:ext cx="8712968" cy="4496836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933946" y="5819339"/>
            <a:ext cx="5760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c</a:t>
            </a:r>
            <a:endParaRPr lang="vi-VN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52807" y="5823422"/>
            <a:ext cx="5760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d</a:t>
            </a:r>
            <a:endParaRPr lang="vi-VN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91680" y="5739492"/>
            <a:ext cx="5760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vi-VN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75956" y="5852198"/>
            <a:ext cx="57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b</a:t>
            </a:r>
            <a:endParaRPr lang="vi-VN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4060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Nhu cau chat khoang cua thuc va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08" t="57019" r="40384"/>
          <a:stretch>
            <a:fillRect/>
          </a:stretch>
        </p:blipFill>
        <p:spPr bwMode="auto">
          <a:xfrm>
            <a:off x="3048000" y="1987483"/>
            <a:ext cx="901700" cy="1246187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7" descr="cay a"/>
          <p:cNvPicPr>
            <a:picLocks noChangeAspect="1" noChangeArrowheads="1"/>
          </p:cNvPicPr>
          <p:nvPr/>
        </p:nvPicPr>
        <p:blipFill>
          <a:blip r:embed="rId3">
            <a:lum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7" r="61642" b="8734"/>
          <a:stretch>
            <a:fillRect/>
          </a:stretch>
        </p:blipFill>
        <p:spPr bwMode="auto">
          <a:xfrm>
            <a:off x="0" y="497458"/>
            <a:ext cx="1878013" cy="300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9" descr="Nhu cau chat khoang cua thuc va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16" t="36285" r="23076"/>
          <a:stretch>
            <a:fillRect/>
          </a:stretch>
        </p:blipFill>
        <p:spPr bwMode="auto">
          <a:xfrm>
            <a:off x="5295341" y="1537417"/>
            <a:ext cx="901700" cy="1891583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0" descr="Nhu cau chat khoang cua thuc va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47" t="55292" r="3845"/>
          <a:stretch>
            <a:fillRect/>
          </a:stretch>
        </p:blipFill>
        <p:spPr bwMode="auto">
          <a:xfrm>
            <a:off x="7558087" y="2262188"/>
            <a:ext cx="900113" cy="129540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 Box 11"/>
          <p:cNvSpPr txBox="1">
            <a:spLocks noChangeArrowheads="1"/>
          </p:cNvSpPr>
          <p:nvPr/>
        </p:nvSpPr>
        <p:spPr bwMode="auto">
          <a:xfrm>
            <a:off x="1143000" y="2909888"/>
            <a:ext cx="685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29" name="Text Box 12"/>
          <p:cNvSpPr txBox="1">
            <a:spLocks noChangeArrowheads="1"/>
          </p:cNvSpPr>
          <p:nvPr/>
        </p:nvSpPr>
        <p:spPr bwMode="auto">
          <a:xfrm>
            <a:off x="3870325" y="2728573"/>
            <a:ext cx="68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30" name="Text Box 13"/>
          <p:cNvSpPr txBox="1">
            <a:spLocks noChangeArrowheads="1"/>
          </p:cNvSpPr>
          <p:nvPr/>
        </p:nvSpPr>
        <p:spPr bwMode="auto">
          <a:xfrm>
            <a:off x="6201260" y="2857500"/>
            <a:ext cx="68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8458200" y="2957512"/>
            <a:ext cx="68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32" name="Text Box 15"/>
          <p:cNvSpPr txBox="1">
            <a:spLocks noChangeArrowheads="1"/>
          </p:cNvSpPr>
          <p:nvPr/>
        </p:nvSpPr>
        <p:spPr bwMode="auto">
          <a:xfrm>
            <a:off x="0" y="3858357"/>
            <a:ext cx="22098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mọng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 Box 16"/>
          <p:cNvSpPr txBox="1">
            <a:spLocks noChangeArrowheads="1"/>
          </p:cNvSpPr>
          <p:nvPr/>
        </p:nvSpPr>
        <p:spPr bwMode="auto">
          <a:xfrm>
            <a:off x="2281646" y="3304359"/>
            <a:ext cx="23622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kém</a:t>
            </a: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còi</a:t>
            </a: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cọc</a:t>
            </a: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mềm</a:t>
            </a: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rũ</a:t>
            </a: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endParaRPr lang="en-US" sz="2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 Box 17"/>
          <p:cNvSpPr txBox="1">
            <a:spLocks noChangeArrowheads="1"/>
          </p:cNvSpPr>
          <p:nvPr/>
        </p:nvSpPr>
        <p:spPr bwMode="auto">
          <a:xfrm>
            <a:off x="4563291" y="3410472"/>
            <a:ext cx="243840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chậm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gầy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chậm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 Box 18"/>
          <p:cNvSpPr txBox="1">
            <a:spLocks noChangeArrowheads="1"/>
          </p:cNvSpPr>
          <p:nvPr/>
        </p:nvSpPr>
        <p:spPr bwMode="auto">
          <a:xfrm>
            <a:off x="6965156" y="3594621"/>
            <a:ext cx="2178844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kém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gầy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lùn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chậm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7693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Nhu cau chat khoang cua thuc va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123" y="1900317"/>
            <a:ext cx="8169473" cy="3256875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1241425" y="5157191"/>
            <a:ext cx="1458367" cy="144016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" name="Rounded Rectangle 2"/>
          <p:cNvSpPr/>
          <p:nvPr/>
        </p:nvSpPr>
        <p:spPr>
          <a:xfrm>
            <a:off x="3714890" y="5157497"/>
            <a:ext cx="1360971" cy="1440161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Rounded Rectangle 8"/>
          <p:cNvSpPr/>
          <p:nvPr/>
        </p:nvSpPr>
        <p:spPr>
          <a:xfrm>
            <a:off x="5715000" y="5157191"/>
            <a:ext cx="1305272" cy="143180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Rounded Rectangle 9"/>
          <p:cNvSpPr/>
          <p:nvPr/>
        </p:nvSpPr>
        <p:spPr>
          <a:xfrm>
            <a:off x="7513497" y="5134756"/>
            <a:ext cx="1378983" cy="1368152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Rectangle 10"/>
          <p:cNvSpPr/>
          <p:nvPr/>
        </p:nvSpPr>
        <p:spPr>
          <a:xfrm>
            <a:off x="1277181" y="5181734"/>
            <a:ext cx="1422611" cy="127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buFontTx/>
              <a:buAutoNum type="alphaLcPeriod"/>
            </a:pP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Cây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được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bón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đủ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chất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khoáng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;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855884" y="5387906"/>
            <a:ext cx="1119341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b.Cây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      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thiếu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b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</a:b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ni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-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tơ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 ;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812740" y="5272928"/>
            <a:ext cx="110979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c.Cây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thiếu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b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</a:b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ka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 - li ;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513497" y="5283058"/>
            <a:ext cx="1641156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d.Cây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thiếu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b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</a:b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phốt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 pho. 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355289" y="4365104"/>
            <a:ext cx="5760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vi-VN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95306" y="4504625"/>
            <a:ext cx="57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b</a:t>
            </a:r>
            <a:endParaRPr lang="vi-VN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444208" y="4443070"/>
            <a:ext cx="5760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c</a:t>
            </a:r>
            <a:endParaRPr lang="vi-VN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316416" y="4441951"/>
            <a:ext cx="5760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d</a:t>
            </a:r>
            <a:endParaRPr lang="vi-VN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7693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9" grpId="0" animBg="1"/>
      <p:bldP spid="10" grpId="0" animBg="1"/>
      <p:bldP spid="11" grpId="0"/>
      <p:bldP spid="12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Nhu cau chat khoang cua thuc va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900317"/>
            <a:ext cx="5535488" cy="4264987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Box 15"/>
          <p:cNvSpPr txBox="1">
            <a:spLocks noChangeArrowheads="1"/>
          </p:cNvSpPr>
          <p:nvPr/>
        </p:nvSpPr>
        <p:spPr bwMode="auto">
          <a:xfrm>
            <a:off x="5580112" y="2204864"/>
            <a:ext cx="3300119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</a:rPr>
              <a:t>Nếu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</a:rPr>
              <a:t>không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</a:rPr>
              <a:t>được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</a:rPr>
              <a:t>cung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</a:rPr>
              <a:t>cấp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</a:rPr>
              <a:t>đầy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</a:rPr>
              <a:t>đủ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</a:rPr>
              <a:t>chất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</a:rPr>
              <a:t>khoáng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</a:rPr>
              <a:t>cây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</a:rPr>
              <a:t>sẽ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</a:rPr>
              <a:t>ra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</a:rPr>
              <a:t>sao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</a:rPr>
              <a:t>? </a:t>
            </a:r>
          </a:p>
        </p:txBody>
      </p:sp>
      <p:sp>
        <p:nvSpPr>
          <p:cNvPr id="2" name="Rectangle 1"/>
          <p:cNvSpPr/>
          <p:nvPr/>
        </p:nvSpPr>
        <p:spPr>
          <a:xfrm>
            <a:off x="5715000" y="2420307"/>
            <a:ext cx="231477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</a:rPr>
              <a:t>Chất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</a:rPr>
              <a:t>khoáng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</a:rPr>
              <a:t>nào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</a:rPr>
              <a:t>cây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</a:rPr>
              <a:t>cần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</a:rPr>
              <a:t>nhiều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</a:rPr>
              <a:t>nhất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</a:rPr>
              <a:t>? </a:t>
            </a:r>
            <a:endParaRPr lang="en-US" sz="2800" b="1" i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5410013" y="2065216"/>
            <a:ext cx="3470218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Ni-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tơ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(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có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trong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phân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đạm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)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là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chất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khoáng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mà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cây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cần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nhiều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.</a:t>
            </a:r>
          </a:p>
        </p:txBody>
      </p:sp>
      <p:sp>
        <p:nvSpPr>
          <p:cNvPr id="3" name="Rectangle 2"/>
          <p:cNvSpPr/>
          <p:nvPr/>
        </p:nvSpPr>
        <p:spPr>
          <a:xfrm>
            <a:off x="5497552" y="2065216"/>
            <a:ext cx="337212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Nếu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không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được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cung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cấp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đầy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đủ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chất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khoáng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cây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phát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triển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kém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không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ra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hoa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kết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quả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hoặc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nếu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có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sẽ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cho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năng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suất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thấp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. </a:t>
            </a:r>
            <a:endParaRPr lang="vi-VN" sz="2800" dirty="0"/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5325550" y="1917964"/>
            <a:ext cx="3639144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Nếu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không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được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cung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cấp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đầy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đủ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chất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khoáng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cây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phát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triển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kém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không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ra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hoa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kết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quả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hoặc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nếu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có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sẽ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cho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năng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suất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thấp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. Ni-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tơ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(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có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trong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phân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đạm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)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là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chất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khoáng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mà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cây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cần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nhiều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53393" y="5912825"/>
            <a:ext cx="5760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vi-VN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659225" y="5943603"/>
            <a:ext cx="57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b</a:t>
            </a:r>
            <a:endParaRPr lang="vi-VN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15085" y="5898228"/>
            <a:ext cx="5760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c</a:t>
            </a:r>
            <a:endParaRPr lang="vi-VN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852408" y="5922771"/>
            <a:ext cx="5760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d</a:t>
            </a:r>
            <a:endParaRPr lang="vi-VN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7693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2" grpId="0"/>
      <p:bldP spid="2" grpId="1"/>
      <p:bldP spid="11" grpId="0"/>
      <p:bldP spid="11" grpId="1"/>
      <p:bldP spid="3" grpId="0"/>
      <p:bldP spid="3" grpId="1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</TotalTime>
  <Words>676</Words>
  <Application>Microsoft Office PowerPoint</Application>
  <PresentationFormat>On-screen Show (4:3)</PresentationFormat>
  <Paragraphs>93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HungAnhComputer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Nothing1010</cp:lastModifiedBy>
  <cp:revision>23</cp:revision>
  <dcterms:created xsi:type="dcterms:W3CDTF">2015-03-31T15:43:57Z</dcterms:created>
  <dcterms:modified xsi:type="dcterms:W3CDTF">2018-03-30T10:41:36Z</dcterms:modified>
</cp:coreProperties>
</file>